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307" r:id="rId3"/>
    <p:sldId id="306" r:id="rId4"/>
    <p:sldId id="286" r:id="rId5"/>
    <p:sldId id="282" r:id="rId6"/>
    <p:sldId id="283" r:id="rId7"/>
    <p:sldId id="284" r:id="rId8"/>
    <p:sldId id="287" r:id="rId9"/>
    <p:sldId id="281" r:id="rId10"/>
    <p:sldId id="296" r:id="rId11"/>
    <p:sldId id="288" r:id="rId12"/>
    <p:sldId id="289" r:id="rId13"/>
    <p:sldId id="297" r:id="rId14"/>
    <p:sldId id="290" r:id="rId15"/>
    <p:sldId id="291" r:id="rId16"/>
    <p:sldId id="294" r:id="rId17"/>
    <p:sldId id="298" r:id="rId18"/>
    <p:sldId id="293" r:id="rId19"/>
    <p:sldId id="299" r:id="rId20"/>
    <p:sldId id="302" r:id="rId21"/>
    <p:sldId id="303" r:id="rId22"/>
    <p:sldId id="309" r:id="rId23"/>
    <p:sldId id="280" r:id="rId24"/>
    <p:sldId id="304" r:id="rId25"/>
    <p:sldId id="308" r:id="rId26"/>
    <p:sldId id="31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553" autoAdjust="0"/>
  </p:normalViewPr>
  <p:slideViewPr>
    <p:cSldViewPr>
      <p:cViewPr>
        <p:scale>
          <a:sx n="100" d="100"/>
          <a:sy n="100" d="100"/>
        </p:scale>
        <p:origin x="-18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69A42-ACDC-4D6D-9AA4-B7803A48CBE8}" type="datetimeFigureOut">
              <a:rPr lang="en-US" smtClean="0"/>
              <a:pPr/>
              <a:t>2/3/16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220AE-6260-4424-9DEC-0248BBD61F41}" type="slidenum">
              <a:rPr lang="en-US" smtClean="0"/>
              <a:pPr/>
              <a:t>‹#›</a:t>
            </a:fld>
            <a:endParaRPr lang="en-US" dirty="0"/>
          </a:p>
        </p:txBody>
      </p:sp>
    </p:spTree>
    <p:extLst>
      <p:ext uri="{BB962C8B-B14F-4D97-AF65-F5344CB8AC3E}">
        <p14:creationId xmlns:p14="http://schemas.microsoft.com/office/powerpoint/2010/main" val="172841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50938" y="692150"/>
            <a:ext cx="4556125" cy="3416300"/>
          </a:xfrm>
          <a:ln cap="flat"/>
        </p:spPr>
      </p:sp>
      <p:sp>
        <p:nvSpPr>
          <p:cNvPr id="12291"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cap="flat"/>
        </p:spPr>
      </p:sp>
      <p:sp>
        <p:nvSpPr>
          <p:cNvPr id="28675"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0938" y="692150"/>
            <a:ext cx="4556125" cy="3416300"/>
          </a:xfrm>
          <a:ln cap="flat"/>
        </p:spPr>
      </p:sp>
      <p:sp>
        <p:nvSpPr>
          <p:cNvPr id="24579"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cap="flat"/>
        </p:spPr>
      </p:sp>
      <p:sp>
        <p:nvSpPr>
          <p:cNvPr id="51203"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cap="flat"/>
        </p:spPr>
      </p:sp>
      <p:sp>
        <p:nvSpPr>
          <p:cNvPr id="53251"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xfrm>
            <a:off x="1150938" y="692150"/>
            <a:ext cx="4556125" cy="3416300"/>
          </a:xfrm>
          <a:ln/>
        </p:spPr>
      </p:sp>
      <p:sp>
        <p:nvSpPr>
          <p:cNvPr id="390147"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390148" name="Slide Number Placeholder 3"/>
          <p:cNvSpPr>
            <a:spLocks noGrp="1"/>
          </p:cNvSpPr>
          <p:nvPr>
            <p:ph type="sldNum" sz="quarter" idx="5"/>
          </p:nvPr>
        </p:nvSpPr>
        <p:spPr>
          <a:noFill/>
        </p:spPr>
        <p:txBody>
          <a:bodyPr/>
          <a:lstStyle/>
          <a:p>
            <a:fld id="{94A419D2-CF26-4E84-AA97-387995871E90}" type="slidenum">
              <a:rPr lang="en-US" smtClean="0">
                <a:latin typeface="Times New Roman" pitchFamily="18" charset="0"/>
              </a:rPr>
              <a:pPr/>
              <a:t>20</a:t>
            </a:fld>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2A36D-8174-4761-85F0-0448D50DF2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C7CC5E-EEDC-4D4A-8058-112590976D2F}" type="datetimeFigureOut">
              <a:rPr lang="en-US" smtClean="0"/>
              <a:pPr/>
              <a:t>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762A36D-8174-4761-85F0-0448D50DF26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C7CC5E-EEDC-4D4A-8058-112590976D2F}" type="datetimeFigureOut">
              <a:rPr lang="en-US" smtClean="0"/>
              <a:pPr/>
              <a:t>2/3/16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62A36D-8174-4761-85F0-0448D50DF26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229600" cy="4419600"/>
          </a:xfrm>
        </p:spPr>
        <p:txBody>
          <a:bodyPr>
            <a:normAutofit/>
          </a:bodyPr>
          <a:lstStyle/>
          <a:p>
            <a:pPr algn="ctr"/>
            <a:r>
              <a:rPr lang="en-US" dirty="0" smtClean="0">
                <a:solidFill>
                  <a:srgbClr val="FFFF00"/>
                </a:solidFill>
              </a:rPr>
              <a:t>AWAKENINGS</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Vinson Synan</a:t>
            </a:r>
            <a:br>
              <a:rPr lang="en-US" dirty="0" smtClean="0">
                <a:solidFill>
                  <a:srgbClr val="FFFF00"/>
                </a:solidFill>
              </a:rPr>
            </a:br>
            <a:r>
              <a:rPr lang="en-US" dirty="0" smtClean="0">
                <a:solidFill>
                  <a:srgbClr val="FFFF00"/>
                </a:solidFill>
              </a:rPr>
              <a:t>January 14, 2016</a:t>
            </a:r>
            <a:br>
              <a:rPr lang="en-US" dirty="0" smtClean="0">
                <a:solidFill>
                  <a:srgbClr val="FFFF00"/>
                </a:solidFill>
              </a:rPr>
            </a:br>
            <a:r>
              <a:rPr lang="en-US" dirty="0" smtClean="0">
                <a:solidFill>
                  <a:srgbClr val="FFFF00"/>
                </a:solidFill>
              </a:rPr>
              <a:t>Founders Inn</a:t>
            </a:r>
            <a:endParaRPr lang="en-US"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229600" cy="1143000"/>
          </a:xfrm>
        </p:spPr>
        <p:txBody>
          <a:bodyPr/>
          <a:lstStyle/>
          <a:p>
            <a:pPr>
              <a:defRPr/>
            </a:pPr>
            <a:r>
              <a:rPr lang="en-US" dirty="0" smtClean="0">
                <a:solidFill>
                  <a:schemeClr val="bg2">
                    <a:lumMod val="50000"/>
                  </a:schemeClr>
                </a:solidFill>
              </a:rPr>
              <a:t>CANE RIDGE MEETING HOUSE</a:t>
            </a:r>
            <a:endParaRPr lang="en-US" dirty="0">
              <a:solidFill>
                <a:schemeClr val="bg2">
                  <a:lumMod val="50000"/>
                </a:schemeClr>
              </a:solidFill>
            </a:endParaRPr>
          </a:p>
        </p:txBody>
      </p:sp>
      <p:pic>
        <p:nvPicPr>
          <p:cNvPr id="52227" name="Picture 2" descr="C:\Users\Vinson\Pictures\.CANE RIDGE MEETING HOUSE.jpg"/>
          <p:cNvPicPr>
            <a:picLocks noGrp="1" noChangeAspect="1" noChangeArrowheads="1"/>
          </p:cNvPicPr>
          <p:nvPr>
            <p:ph idx="1"/>
          </p:nvPr>
        </p:nvPicPr>
        <p:blipFill>
          <a:blip r:embed="rId2" cstate="print"/>
          <a:srcRect/>
          <a:stretch>
            <a:fillRect/>
          </a:stretch>
        </p:blipFill>
        <p:spPr>
          <a:xfrm>
            <a:off x="1231900" y="2043113"/>
            <a:ext cx="6540500" cy="4281487"/>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986463" y="3176588"/>
            <a:ext cx="3144837" cy="1143000"/>
          </a:xfrm>
          <a:noFill/>
          <a:ln/>
        </p:spPr>
        <p:txBody>
          <a:bodyPr/>
          <a:lstStyle/>
          <a:p>
            <a:pPr algn="ctr">
              <a:lnSpc>
                <a:spcPct val="85000"/>
              </a:lnSpc>
            </a:pPr>
            <a:r>
              <a:rPr lang="en-US" sz="3200" dirty="0">
                <a:solidFill>
                  <a:srgbClr val="FAFD00"/>
                </a:solidFill>
              </a:rPr>
              <a:t>Barton W. Stone </a:t>
            </a:r>
            <a:br>
              <a:rPr lang="en-US" sz="3200" dirty="0">
                <a:solidFill>
                  <a:srgbClr val="FAFD00"/>
                </a:solidFill>
              </a:rPr>
            </a:br>
            <a:r>
              <a:rPr lang="en-US" sz="3200" dirty="0">
                <a:solidFill>
                  <a:srgbClr val="FAFD00"/>
                </a:solidFill>
              </a:rPr>
              <a:t>(1772-1844)</a:t>
            </a:r>
          </a:p>
        </p:txBody>
      </p:sp>
      <p:sp>
        <p:nvSpPr>
          <p:cNvPr id="50179" name="Rectangle 3"/>
          <p:cNvSpPr>
            <a:spLocks noGrp="1" noChangeArrowheads="1"/>
          </p:cNvSpPr>
          <p:nvPr>
            <p:ph idx="1"/>
          </p:nvPr>
        </p:nvSpPr>
        <p:spPr>
          <a:xfrm>
            <a:off x="0" y="609600"/>
            <a:ext cx="6137275" cy="5943600"/>
          </a:xfrm>
          <a:noFill/>
          <a:ln/>
        </p:spPr>
        <p:txBody>
          <a:bodyPr>
            <a:normAutofit fontScale="92500"/>
          </a:bodyPr>
          <a:lstStyle/>
          <a:p>
            <a:pPr algn="ctr">
              <a:lnSpc>
                <a:spcPct val="80000"/>
              </a:lnSpc>
              <a:buFont typeface="Monotype Sorts" pitchFamily="2" charset="2"/>
              <a:buNone/>
            </a:pPr>
            <a:r>
              <a:rPr lang="en-US" dirty="0"/>
              <a:t>	</a:t>
            </a:r>
            <a:r>
              <a:rPr lang="en-US" sz="4000" dirty="0"/>
              <a:t>     </a:t>
            </a:r>
            <a:r>
              <a:rPr lang="en-US" sz="5800" dirty="0"/>
              <a:t>Barton W. Stone </a:t>
            </a:r>
            <a:endParaRPr lang="en-US" sz="4000" dirty="0" smtClean="0"/>
          </a:p>
          <a:p>
            <a:pPr algn="ctr">
              <a:lnSpc>
                <a:spcPct val="80000"/>
              </a:lnSpc>
              <a:buFont typeface="Monotype Sorts" pitchFamily="2" charset="2"/>
              <a:buNone/>
            </a:pPr>
            <a:endParaRPr lang="en-US" dirty="0" smtClean="0"/>
          </a:p>
          <a:p>
            <a:pPr>
              <a:lnSpc>
                <a:spcPct val="80000"/>
              </a:lnSpc>
              <a:buFont typeface="Monotype Sorts" pitchFamily="2" charset="2"/>
              <a:buNone/>
            </a:pPr>
            <a:r>
              <a:rPr lang="en-US" dirty="0" smtClean="0"/>
              <a:t>    Stone was </a:t>
            </a:r>
            <a:r>
              <a:rPr lang="en-US" dirty="0"/>
              <a:t>one of the founders of the Disciples of Christ.  He preached from 1801-03 at Cane Ridge, Kentucky (near Paris, KY), a center of America’s “Second Great Awakening.”  In 1803 he and four colleagues left the Presbyterian Synod of Kentucky and formed a new group.  They avoided the use of any word other than “Christian” in naming their churches.  In the 1820s Stone joined with Alexander Campbell and formed the Christian Church (Disciples of Christ</a:t>
            </a:r>
            <a:r>
              <a:rPr lang="en-US" dirty="0" smtClean="0"/>
              <a:t>).</a:t>
            </a:r>
          </a:p>
          <a:p>
            <a:pPr>
              <a:lnSpc>
                <a:spcPct val="80000"/>
              </a:lnSpc>
              <a:buFont typeface="Monotype Sorts" pitchFamily="2" charset="2"/>
              <a:buNone/>
            </a:pPr>
            <a:endParaRPr lang="en-US" dirty="0" smtClean="0"/>
          </a:p>
          <a:p>
            <a:pPr algn="ctr">
              <a:lnSpc>
                <a:spcPct val="80000"/>
              </a:lnSpc>
              <a:buFont typeface="Monotype Sorts" pitchFamily="2" charset="2"/>
              <a:buNone/>
            </a:pPr>
            <a:r>
              <a:rPr lang="en-US" dirty="0" smtClean="0"/>
              <a:t>      </a:t>
            </a:r>
            <a:r>
              <a:rPr lang="en-US" sz="4000" dirty="0" smtClean="0"/>
              <a:t>A</a:t>
            </a:r>
            <a:r>
              <a:rPr lang="en-US" dirty="0" smtClean="0"/>
              <a:t> </a:t>
            </a:r>
            <a:r>
              <a:rPr lang="en-US" sz="4000" dirty="0" smtClean="0"/>
              <a:t>Pastor</a:t>
            </a:r>
            <a:endParaRPr lang="en-US" dirty="0"/>
          </a:p>
        </p:txBody>
      </p:sp>
      <p:pic>
        <p:nvPicPr>
          <p:cNvPr id="50180" name="Picture 4"/>
          <p:cNvPicPr>
            <a:picLocks noChangeArrowheads="1"/>
          </p:cNvPicPr>
          <p:nvPr/>
        </p:nvPicPr>
        <p:blipFill>
          <a:blip r:embed="rId3" cstate="print"/>
          <a:srcRect/>
          <a:stretch>
            <a:fillRect/>
          </a:stretch>
        </p:blipFill>
        <p:spPr bwMode="auto">
          <a:xfrm>
            <a:off x="6096000" y="1295400"/>
            <a:ext cx="2641600" cy="3429000"/>
          </a:xfrm>
          <a:prstGeom prst="rect">
            <a:avLst/>
          </a:prstGeom>
          <a:noFill/>
          <a:ln w="12700">
            <a:noFill/>
            <a:miter lim="800000"/>
            <a:headEnd/>
            <a:tailEnd/>
          </a:ln>
          <a:effectLst/>
        </p:spPr>
      </p:pic>
    </p:spTree>
  </p:cSld>
  <p:clrMapOvr>
    <a:masterClrMapping/>
  </p:clrMapOvr>
  <p:transition xmlns:p14="http://schemas.microsoft.com/office/powerpoint/2010/mai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1295400"/>
            <a:ext cx="4527550" cy="1143000"/>
          </a:xfrm>
          <a:noFill/>
          <a:ln/>
        </p:spPr>
        <p:txBody>
          <a:bodyPr/>
          <a:lstStyle/>
          <a:p>
            <a:pPr algn="ctr">
              <a:lnSpc>
                <a:spcPct val="85000"/>
              </a:lnSpc>
            </a:pPr>
            <a:r>
              <a:rPr lang="en-US" sz="3200" dirty="0">
                <a:solidFill>
                  <a:srgbClr val="21B2C9"/>
                </a:solidFill>
              </a:rPr>
              <a:t>Alexander Campbell</a:t>
            </a:r>
            <a:br>
              <a:rPr lang="en-US" sz="3200" dirty="0">
                <a:solidFill>
                  <a:srgbClr val="21B2C9"/>
                </a:solidFill>
              </a:rPr>
            </a:br>
            <a:r>
              <a:rPr lang="en-US" sz="3200" dirty="0">
                <a:solidFill>
                  <a:srgbClr val="21B2C9"/>
                </a:solidFill>
              </a:rPr>
              <a:t>(1788-1866)</a:t>
            </a:r>
          </a:p>
        </p:txBody>
      </p:sp>
      <p:sp>
        <p:nvSpPr>
          <p:cNvPr id="52227" name="Rectangle 3"/>
          <p:cNvSpPr>
            <a:spLocks noGrp="1" noChangeArrowheads="1"/>
          </p:cNvSpPr>
          <p:nvPr>
            <p:ph idx="1"/>
          </p:nvPr>
        </p:nvSpPr>
        <p:spPr>
          <a:xfrm>
            <a:off x="152400" y="3657600"/>
            <a:ext cx="7772400" cy="2884488"/>
          </a:xfrm>
          <a:noFill/>
          <a:ln/>
        </p:spPr>
        <p:txBody>
          <a:bodyPr>
            <a:normAutofit fontScale="92500" lnSpcReduction="10000"/>
          </a:bodyPr>
          <a:lstStyle/>
          <a:p>
            <a:pPr algn="ctr">
              <a:lnSpc>
                <a:spcPct val="80000"/>
              </a:lnSpc>
              <a:buFont typeface="Monotype Sorts" pitchFamily="2" charset="2"/>
              <a:buNone/>
            </a:pPr>
            <a:r>
              <a:rPr lang="en-US" sz="4000" dirty="0"/>
              <a:t>	</a:t>
            </a:r>
            <a:r>
              <a:rPr lang="en-US" sz="3500" dirty="0" smtClean="0"/>
              <a:t>ALEXANDER CAMPBELL</a:t>
            </a:r>
          </a:p>
          <a:p>
            <a:pPr algn="ctr">
              <a:lnSpc>
                <a:spcPct val="80000"/>
              </a:lnSpc>
              <a:buFont typeface="Monotype Sorts" pitchFamily="2" charset="2"/>
              <a:buNone/>
            </a:pPr>
            <a:endParaRPr lang="en-US" dirty="0" smtClean="0"/>
          </a:p>
          <a:p>
            <a:pPr algn="ctr">
              <a:lnSpc>
                <a:spcPct val="110000"/>
              </a:lnSpc>
              <a:buFont typeface="Monotype Sorts" pitchFamily="2" charset="2"/>
              <a:buNone/>
            </a:pPr>
            <a:r>
              <a:rPr lang="en-US" dirty="0" smtClean="0"/>
              <a:t>Founder </a:t>
            </a:r>
            <a:r>
              <a:rPr lang="en-US" dirty="0"/>
              <a:t>of the Disciples of </a:t>
            </a:r>
            <a:r>
              <a:rPr lang="en-US" dirty="0" smtClean="0"/>
              <a:t>Christ, He </a:t>
            </a:r>
            <a:r>
              <a:rPr lang="en-US" dirty="0"/>
              <a:t>was opposed to creeds and to revivalistic </a:t>
            </a:r>
            <a:r>
              <a:rPr lang="en-US" dirty="0" smtClean="0"/>
              <a:t>excesses and founded </a:t>
            </a:r>
            <a:r>
              <a:rPr lang="en-US" dirty="0"/>
              <a:t>Bethany College.  His managerial ability and his scientific farming methods brought him wealth, and his home became a public attraction.</a:t>
            </a:r>
          </a:p>
        </p:txBody>
      </p:sp>
      <p:pic>
        <p:nvPicPr>
          <p:cNvPr id="52228" name="Picture 4"/>
          <p:cNvPicPr>
            <a:picLocks noChangeArrowheads="1"/>
          </p:cNvPicPr>
          <p:nvPr/>
        </p:nvPicPr>
        <p:blipFill>
          <a:blip r:embed="rId3" cstate="print"/>
          <a:srcRect/>
          <a:stretch>
            <a:fillRect/>
          </a:stretch>
        </p:blipFill>
        <p:spPr bwMode="auto">
          <a:xfrm>
            <a:off x="5334000" y="533400"/>
            <a:ext cx="2514600" cy="3048000"/>
          </a:xfrm>
          <a:prstGeom prst="rect">
            <a:avLst/>
          </a:prstGeom>
          <a:noFill/>
          <a:ln w="12700">
            <a:noFill/>
            <a:miter lim="800000"/>
            <a:headEnd/>
            <a:tailEnd/>
          </a:ln>
          <a:effectLst/>
        </p:spPr>
      </p:pic>
    </p:spTree>
  </p:cSld>
  <p:clrMapOvr>
    <a:masterClrMapping/>
  </p:clrMapOvr>
  <p:transition xmlns:p14="http://schemas.microsoft.com/office/powerpoint/2010/mai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31300" cy="1981200"/>
          </a:xfrm>
        </p:spPr>
        <p:txBody>
          <a:bodyPr/>
          <a:lstStyle/>
          <a:p>
            <a:pPr algn="ctr">
              <a:defRPr/>
            </a:pPr>
            <a:r>
              <a:rPr lang="en-US" dirty="0" smtClean="0">
                <a:solidFill>
                  <a:schemeClr val="bg2">
                    <a:lumMod val="25000"/>
                  </a:schemeClr>
                </a:solidFill>
              </a:rPr>
              <a:t>CANE RIDGE CAMP MEETING</a:t>
            </a:r>
            <a:endParaRPr lang="en-US" dirty="0">
              <a:solidFill>
                <a:schemeClr val="bg2">
                  <a:lumMod val="25000"/>
                </a:schemeClr>
              </a:solidFill>
            </a:endParaRPr>
          </a:p>
        </p:txBody>
      </p:sp>
      <p:pic>
        <p:nvPicPr>
          <p:cNvPr id="53251" name="Picture 2" descr="C:\Users\Vinson\Pictures\.cane ridge 2.jpg"/>
          <p:cNvPicPr>
            <a:picLocks noChangeAspect="1" noChangeArrowheads="1"/>
          </p:cNvPicPr>
          <p:nvPr/>
        </p:nvPicPr>
        <p:blipFill>
          <a:blip r:embed="rId2" cstate="print"/>
          <a:srcRect/>
          <a:stretch>
            <a:fillRect/>
          </a:stretch>
        </p:blipFill>
        <p:spPr bwMode="auto">
          <a:xfrm>
            <a:off x="838200" y="1447800"/>
            <a:ext cx="7608888" cy="526940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THIRD GREAT AWAKENING</a:t>
            </a:r>
            <a:endParaRPr lang="en-US" dirty="0"/>
          </a:p>
        </p:txBody>
      </p:sp>
      <p:sp>
        <p:nvSpPr>
          <p:cNvPr id="3" name="Content Placeholder 2"/>
          <p:cNvSpPr>
            <a:spLocks noGrp="1"/>
          </p:cNvSpPr>
          <p:nvPr>
            <p:ph idx="1"/>
          </p:nvPr>
        </p:nvSpPr>
        <p:spPr>
          <a:xfrm>
            <a:off x="457200" y="1524000"/>
            <a:ext cx="8229600" cy="5334000"/>
          </a:xfrm>
        </p:spPr>
        <p:txBody>
          <a:bodyPr>
            <a:normAutofit/>
          </a:bodyPr>
          <a:lstStyle/>
          <a:p>
            <a:pPr algn="ctr"/>
            <a:r>
              <a:rPr lang="en-US" sz="3200" dirty="0" smtClean="0"/>
              <a:t>1858</a:t>
            </a:r>
          </a:p>
          <a:p>
            <a:pPr algn="ctr"/>
            <a:r>
              <a:rPr lang="en-US" sz="3200" dirty="0" smtClean="0"/>
              <a:t>New York</a:t>
            </a:r>
          </a:p>
          <a:p>
            <a:pPr algn="ctr"/>
            <a:r>
              <a:rPr lang="en-US" sz="3200" dirty="0" smtClean="0"/>
              <a:t>Called the Layman’s Revival</a:t>
            </a:r>
          </a:p>
          <a:p>
            <a:pPr algn="ctr"/>
            <a:r>
              <a:rPr lang="en-US" sz="3200" dirty="0" smtClean="0"/>
              <a:t>Fulton street church</a:t>
            </a:r>
          </a:p>
          <a:p>
            <a:pPr algn="ctr"/>
            <a:r>
              <a:rPr lang="en-US" sz="3200" dirty="0" smtClean="0"/>
              <a:t>Jeremiah Lanpher, Pastor</a:t>
            </a:r>
          </a:p>
          <a:p>
            <a:pPr algn="ctr"/>
            <a:r>
              <a:rPr lang="en-US" sz="3200" dirty="0" smtClean="0"/>
              <a:t>10,000 businessmen - daily prayer</a:t>
            </a:r>
          </a:p>
          <a:p>
            <a:pPr algn="ctr"/>
            <a:r>
              <a:rPr lang="en-US" sz="3200" dirty="0" smtClean="0"/>
              <a:t>2000 mile revival – NYC to Omaha</a:t>
            </a:r>
          </a:p>
        </p:txBody>
      </p:sp>
      <p:sp>
        <p:nvSpPr>
          <p:cNvPr id="1026" name="AutoShape 2" descr="Image result for jeremiah lanph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2057400"/>
          </a:xfrm>
        </p:spPr>
        <p:txBody>
          <a:bodyPr>
            <a:noAutofit/>
          </a:bodyPr>
          <a:lstStyle/>
          <a:p>
            <a:pPr algn="ctr"/>
            <a:r>
              <a:rPr lang="en-US" sz="5400" dirty="0" smtClean="0"/>
              <a:t/>
            </a:r>
            <a:br>
              <a:rPr lang="en-US" sz="5400" dirty="0" smtClean="0"/>
            </a:br>
            <a:r>
              <a:rPr lang="en-US" sz="5400" dirty="0" smtClean="0"/>
              <a:t>FOURTH GREAT AWAKENING</a:t>
            </a:r>
            <a:br>
              <a:rPr lang="en-US" sz="5400" dirty="0" smtClean="0"/>
            </a:br>
            <a:r>
              <a:rPr lang="en-US" sz="5400" dirty="0" smtClean="0"/>
              <a:t>AZUSA STREET</a:t>
            </a:r>
            <a:endParaRPr lang="en-US" sz="5400"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sz="4800" dirty="0" smtClean="0"/>
              <a:t>1906-1909</a:t>
            </a:r>
          </a:p>
          <a:p>
            <a:pPr algn="ctr"/>
            <a:r>
              <a:rPr lang="en-US" sz="4800" dirty="0" smtClean="0"/>
              <a:t>WILLIAM J. SEYMOUR</a:t>
            </a:r>
          </a:p>
          <a:p>
            <a:pPr algn="ctr"/>
            <a:r>
              <a:rPr lang="en-US" sz="4800" dirty="0" smtClean="0"/>
              <a:t>A  PASTOR</a:t>
            </a:r>
          </a:p>
        </p:txBody>
      </p:sp>
      <p:sp>
        <p:nvSpPr>
          <p:cNvPr id="31746" name="AutoShape 2" descr="Image result for jeremiah lanph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48" name="AutoShape 4" descr="Image result for jeremiah lanph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Image result for jeremiah lanph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0"/>
            <a:ext cx="7851648" cy="1676400"/>
          </a:xfrm>
        </p:spPr>
        <p:txBody>
          <a:bodyPr>
            <a:normAutofit fontScale="90000"/>
          </a:bodyPr>
          <a:lstStyle/>
          <a:p>
            <a:pPr algn="ctr"/>
            <a:r>
              <a:rPr lang="en-US" dirty="0" smtClean="0">
                <a:solidFill>
                  <a:srgbClr val="FFFF00"/>
                </a:solidFill>
              </a:rPr>
              <a:t>AZUSA STREET</a:t>
            </a:r>
            <a:br>
              <a:rPr lang="en-US" dirty="0" smtClean="0">
                <a:solidFill>
                  <a:srgbClr val="FFFF00"/>
                </a:solidFill>
              </a:rPr>
            </a:br>
            <a:r>
              <a:rPr lang="en-US" dirty="0" smtClean="0">
                <a:solidFill>
                  <a:srgbClr val="FFFF00"/>
                </a:solidFill>
              </a:rPr>
              <a:t>WILLIAM J. SEYMOUR</a:t>
            </a:r>
            <a:endParaRPr lang="en-US" dirty="0">
              <a:solidFill>
                <a:srgbClr val="FFFF00"/>
              </a:solidFill>
            </a:endParaRPr>
          </a:p>
        </p:txBody>
      </p:sp>
      <p:sp>
        <p:nvSpPr>
          <p:cNvPr id="5" name="Subtitle 4"/>
          <p:cNvSpPr>
            <a:spLocks noGrp="1"/>
          </p:cNvSpPr>
          <p:nvPr>
            <p:ph type="subTitle" idx="1"/>
          </p:nvPr>
        </p:nvSpPr>
        <p:spPr>
          <a:xfrm flipH="1">
            <a:off x="8388096" y="4800600"/>
            <a:ext cx="70104" cy="180536"/>
          </a:xfrm>
        </p:spPr>
        <p:txBody>
          <a:bodyPr>
            <a:normAutofit fontScale="25000" lnSpcReduction="20000"/>
          </a:bodyPr>
          <a:lstStyle/>
          <a:p>
            <a:r>
              <a:rPr lang="en-US" dirty="0" smtClean="0"/>
              <a:t>..</a:t>
            </a:r>
            <a:endParaRPr lang="en-US" dirty="0"/>
          </a:p>
        </p:txBody>
      </p:sp>
      <p:pic>
        <p:nvPicPr>
          <p:cNvPr id="8" name="Picture 7" descr="sEYMOUR.jpg"/>
          <p:cNvPicPr>
            <a:picLocks noChangeAspect="1"/>
          </p:cNvPicPr>
          <p:nvPr/>
        </p:nvPicPr>
        <p:blipFill>
          <a:blip r:embed="rId2" cstate="print"/>
          <a:stretch>
            <a:fillRect/>
          </a:stretch>
        </p:blipFill>
        <p:spPr>
          <a:xfrm>
            <a:off x="5715000" y="1905000"/>
            <a:ext cx="3234098" cy="4038600"/>
          </a:xfrm>
          <a:prstGeom prst="rect">
            <a:avLst/>
          </a:prstGeom>
        </p:spPr>
      </p:pic>
      <p:pic>
        <p:nvPicPr>
          <p:cNvPr id="6" name="Picture 5" descr=".azusa street.jpg"/>
          <p:cNvPicPr>
            <a:picLocks noChangeAspect="1"/>
          </p:cNvPicPr>
          <p:nvPr/>
        </p:nvPicPr>
        <p:blipFill>
          <a:blip r:embed="rId3" cstate="print"/>
          <a:stretch>
            <a:fillRect/>
          </a:stretch>
        </p:blipFill>
        <p:spPr>
          <a:xfrm>
            <a:off x="304800" y="2133600"/>
            <a:ext cx="5269774" cy="37302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TEACHINGS AT AZUSA STREET</a:t>
            </a:r>
            <a:br>
              <a:rPr lang="en-US" dirty="0" smtClean="0"/>
            </a:br>
            <a:r>
              <a:rPr lang="en-US" dirty="0" smtClean="0"/>
              <a:t>(FIVE- FOLD GOSPEL)</a:t>
            </a:r>
            <a:endParaRPr lang="en-US" dirty="0"/>
          </a:p>
        </p:txBody>
      </p:sp>
      <p:sp>
        <p:nvSpPr>
          <p:cNvPr id="3" name="Content Placeholder 2"/>
          <p:cNvSpPr>
            <a:spLocks noGrp="1"/>
          </p:cNvSpPr>
          <p:nvPr>
            <p:ph idx="1"/>
          </p:nvPr>
        </p:nvSpPr>
        <p:spPr/>
        <p:txBody>
          <a:bodyPr>
            <a:normAutofit/>
          </a:bodyPr>
          <a:lstStyle/>
          <a:p>
            <a:pPr marL="0" indent="0">
              <a:buNone/>
            </a:pPr>
            <a:r>
              <a:rPr lang="en-US" sz="3200" cap="all" dirty="0" smtClean="0"/>
              <a:t>1. </a:t>
            </a:r>
            <a:r>
              <a:rPr lang="en-US" sz="3200" dirty="0" smtClean="0"/>
              <a:t>Salvation (Evangelical Conversion)</a:t>
            </a:r>
          </a:p>
          <a:p>
            <a:pPr marL="0" indent="0">
              <a:buNone/>
            </a:pPr>
            <a:r>
              <a:rPr lang="en-US" sz="3200" dirty="0" smtClean="0"/>
              <a:t>2. Sanctification (Wesleyan View)</a:t>
            </a:r>
          </a:p>
          <a:p>
            <a:pPr marL="0" indent="0">
              <a:buNone/>
            </a:pPr>
            <a:r>
              <a:rPr lang="en-US" sz="3200" dirty="0" smtClean="0"/>
              <a:t>3. Baptism In The Holy Spirit With Tongues</a:t>
            </a:r>
          </a:p>
          <a:p>
            <a:pPr marL="0" indent="0">
              <a:buNone/>
            </a:pPr>
            <a:r>
              <a:rPr lang="en-US" sz="3200" dirty="0"/>
              <a:t>	</a:t>
            </a:r>
            <a:r>
              <a:rPr lang="en-US" sz="3200" dirty="0" smtClean="0"/>
              <a:t> As “Initial Evidence”</a:t>
            </a:r>
          </a:p>
          <a:p>
            <a:pPr marL="0" indent="0">
              <a:buNone/>
            </a:pPr>
            <a:r>
              <a:rPr lang="en-US" sz="3200" dirty="0" smtClean="0"/>
              <a:t>4. Divine Healing</a:t>
            </a:r>
          </a:p>
          <a:p>
            <a:pPr marL="0" indent="0">
              <a:buNone/>
            </a:pPr>
            <a:r>
              <a:rPr lang="en-US" sz="3200" dirty="0" smtClean="0"/>
              <a:t>5. Imminent Premillennial Second Coming 	Of Christ</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RESULTS OF AZUSA STREET</a:t>
            </a:r>
            <a:endParaRPr lang="en-US" dirty="0"/>
          </a:p>
        </p:txBody>
      </p:sp>
      <p:sp>
        <p:nvSpPr>
          <p:cNvPr id="3" name="Content Placeholder 2"/>
          <p:cNvSpPr>
            <a:spLocks noGrp="1"/>
          </p:cNvSpPr>
          <p:nvPr>
            <p:ph idx="1"/>
          </p:nvPr>
        </p:nvSpPr>
        <p:spPr>
          <a:xfrm>
            <a:off x="304800" y="1752600"/>
            <a:ext cx="9906000" cy="4389120"/>
          </a:xfrm>
        </p:spPr>
        <p:txBody>
          <a:bodyPr>
            <a:normAutofit/>
          </a:bodyPr>
          <a:lstStyle/>
          <a:p>
            <a:r>
              <a:rPr lang="en-US" sz="3400" dirty="0" smtClean="0"/>
              <a:t>1,000,000 Churches In The World</a:t>
            </a:r>
          </a:p>
          <a:p>
            <a:r>
              <a:rPr lang="en-US" sz="3400" dirty="0" smtClean="0"/>
              <a:t>625,000,000 Pentecostals And </a:t>
            </a:r>
          </a:p>
          <a:p>
            <a:pPr>
              <a:buNone/>
            </a:pPr>
            <a:r>
              <a:rPr lang="en-US" sz="3400" dirty="0" smtClean="0"/>
              <a:t>     Charismatics In The World (2015)</a:t>
            </a:r>
          </a:p>
          <a:p>
            <a:r>
              <a:rPr lang="en-US" sz="3400" dirty="0" smtClean="0"/>
              <a:t>Thousands Of Mainline Churches Renewed</a:t>
            </a:r>
          </a:p>
          <a:p>
            <a:r>
              <a:rPr lang="en-US" sz="3400" dirty="0" smtClean="0"/>
              <a:t>Fastest Growing Revival In History</a:t>
            </a:r>
            <a:endParaRPr lang="en-US" sz="3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FIFTH GREAT AWAKENING</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sz="3600" dirty="0" smtClean="0"/>
          </a:p>
          <a:p>
            <a:pPr marL="0" indent="0" algn="ctr">
              <a:buNone/>
            </a:pPr>
            <a:r>
              <a:rPr lang="en-US" sz="4800" dirty="0" smtClean="0"/>
              <a:t>LED </a:t>
            </a:r>
            <a:r>
              <a:rPr lang="en-US" sz="4800" dirty="0"/>
              <a:t>BY EVANGELISTS</a:t>
            </a:r>
          </a:p>
          <a:p>
            <a:endParaRPr lang="en-US" sz="3600" dirty="0" smtClean="0"/>
          </a:p>
          <a:p>
            <a:pPr algn="ctr"/>
            <a:r>
              <a:rPr lang="en-US" sz="4800" dirty="0" smtClean="0"/>
              <a:t>USA  - 1948-60</a:t>
            </a:r>
          </a:p>
          <a:p>
            <a:pPr algn="ctr"/>
            <a:r>
              <a:rPr lang="en-US" sz="4800" dirty="0" smtClean="0"/>
              <a:t>Billy Graham</a:t>
            </a:r>
          </a:p>
          <a:p>
            <a:pPr algn="ctr"/>
            <a:r>
              <a:rPr lang="en-US" sz="4800" dirty="0" smtClean="0"/>
              <a:t>Oral Roberts</a:t>
            </a:r>
          </a:p>
          <a:p>
            <a:endParaRPr lang="en-US" sz="3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EPHESIANS  5:14</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Awake, you who sleep, Arise from the dead. And Christ will give you </a:t>
            </a:r>
            <a:r>
              <a:rPr lang="en-US" sz="4400" dirty="0" smtClean="0"/>
              <a:t>light.</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rrowheads="1"/>
          </p:cNvPicPr>
          <p:nvPr/>
        </p:nvPicPr>
        <p:blipFill>
          <a:blip r:embed="rId3" cstate="print"/>
          <a:srcRect l="26320" r="11200"/>
          <a:stretch>
            <a:fillRect/>
          </a:stretch>
        </p:blipFill>
        <p:spPr bwMode="auto">
          <a:xfrm>
            <a:off x="685800" y="1219200"/>
            <a:ext cx="4191000" cy="5022850"/>
          </a:xfrm>
          <a:prstGeom prst="rect">
            <a:avLst/>
          </a:prstGeom>
          <a:noFill/>
          <a:ln w="9525">
            <a:noFill/>
            <a:miter lim="800000"/>
            <a:headEnd/>
            <a:tailEnd/>
          </a:ln>
        </p:spPr>
      </p:pic>
      <p:sp>
        <p:nvSpPr>
          <p:cNvPr id="171011" name="Rectangle 3"/>
          <p:cNvSpPr>
            <a:spLocks noChangeArrowheads="1"/>
          </p:cNvSpPr>
          <p:nvPr/>
        </p:nvSpPr>
        <p:spPr bwMode="auto">
          <a:xfrm>
            <a:off x="5257800" y="1676400"/>
            <a:ext cx="3656013" cy="3478517"/>
          </a:xfrm>
          <a:prstGeom prst="rect">
            <a:avLst/>
          </a:prstGeom>
          <a:noFill/>
          <a:ln w="9525">
            <a:noFill/>
            <a:miter lim="800000"/>
            <a:headEnd/>
            <a:tailEnd/>
          </a:ln>
        </p:spPr>
        <p:txBody>
          <a:bodyPr lIns="92075" tIns="46038" rIns="92075" bIns="46038">
            <a:spAutoFit/>
          </a:bodyPr>
          <a:lstStyle/>
          <a:p>
            <a:pPr>
              <a:spcBef>
                <a:spcPct val="50000"/>
              </a:spcBef>
            </a:pPr>
            <a:r>
              <a:rPr lang="en-US" sz="4000" b="1" dirty="0">
                <a:effectLst/>
                <a:latin typeface="Times New Roman" pitchFamily="18" charset="0"/>
              </a:rPr>
              <a:t>ORAL</a:t>
            </a:r>
          </a:p>
          <a:p>
            <a:pPr>
              <a:spcBef>
                <a:spcPct val="50000"/>
              </a:spcBef>
            </a:pPr>
            <a:r>
              <a:rPr lang="en-US" sz="4000" b="1" dirty="0">
                <a:effectLst/>
                <a:latin typeface="Times New Roman" pitchFamily="18" charset="0"/>
              </a:rPr>
              <a:t>ROBERTS</a:t>
            </a:r>
          </a:p>
          <a:p>
            <a:pPr>
              <a:spcBef>
                <a:spcPct val="50000"/>
              </a:spcBef>
            </a:pPr>
            <a:r>
              <a:rPr lang="en-US" sz="4000" b="1" dirty="0" smtClean="0">
                <a:effectLst/>
                <a:latin typeface="Times New Roman" pitchFamily="18" charset="0"/>
              </a:rPr>
              <a:t>HEALING </a:t>
            </a:r>
            <a:endParaRPr lang="en-US" sz="4000" b="1" dirty="0">
              <a:effectLst/>
              <a:latin typeface="Times New Roman" pitchFamily="18" charset="0"/>
            </a:endParaRPr>
          </a:p>
          <a:p>
            <a:pPr>
              <a:spcBef>
                <a:spcPct val="50000"/>
              </a:spcBef>
            </a:pPr>
            <a:r>
              <a:rPr lang="en-US" sz="4000" b="1" dirty="0">
                <a:effectLst/>
                <a:latin typeface="Times New Roman" pitchFamily="18" charset="0"/>
              </a:rPr>
              <a:t>CRUSADES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Image result for billy graham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2772" name="AutoShape 4" descr="Image result for billy graham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2774" name="AutoShape 6" descr="Image result for billy graham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2"/>
          <a:stretch>
            <a:fillRect/>
          </a:stretch>
        </p:blipFill>
        <p:spPr>
          <a:xfrm>
            <a:off x="1066800" y="914400"/>
            <a:ext cx="7184923" cy="566269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fontScale="90000"/>
          </a:bodyPr>
          <a:lstStyle/>
          <a:p>
            <a:pPr algn="ctr"/>
            <a:r>
              <a:rPr lang="en-US" b="1" dirty="0" smtClean="0"/>
              <a:t>THE JESUS PEOPLE   </a:t>
            </a:r>
            <a:br>
              <a:rPr lang="en-US" b="1" dirty="0" smtClean="0"/>
            </a:br>
            <a:r>
              <a:rPr lang="en-US" b="1" dirty="0" smtClean="0"/>
              <a:t>1970’S</a:t>
            </a:r>
            <a:endParaRPr lang="en-US" b="1" dirty="0"/>
          </a:p>
        </p:txBody>
      </p:sp>
      <p:sp>
        <p:nvSpPr>
          <p:cNvPr id="3" name="Content Placeholder 2"/>
          <p:cNvSpPr>
            <a:spLocks noGrp="1"/>
          </p:cNvSpPr>
          <p:nvPr>
            <p:ph idx="1"/>
          </p:nvPr>
        </p:nvSpPr>
        <p:spPr>
          <a:xfrm>
            <a:off x="457200" y="1935480"/>
            <a:ext cx="8686800" cy="4389120"/>
          </a:xfrm>
        </p:spPr>
        <p:txBody>
          <a:bodyPr>
            <a:normAutofit/>
          </a:bodyPr>
          <a:lstStyle/>
          <a:p>
            <a:r>
              <a:rPr lang="en-US" sz="3200" dirty="0" smtClean="0"/>
              <a:t>Hippies And Drug Addicts</a:t>
            </a:r>
          </a:p>
          <a:p>
            <a:r>
              <a:rPr lang="en-US" sz="3200" dirty="0" smtClean="0"/>
              <a:t>Coffee Houses</a:t>
            </a:r>
          </a:p>
          <a:p>
            <a:r>
              <a:rPr lang="en-US" sz="3200" dirty="0" smtClean="0"/>
              <a:t>Started In California</a:t>
            </a:r>
          </a:p>
          <a:p>
            <a:r>
              <a:rPr lang="en-US" sz="3200" dirty="0" smtClean="0"/>
              <a:t>Holy Spirit Led</a:t>
            </a:r>
          </a:p>
          <a:p>
            <a:r>
              <a:rPr lang="en-US" sz="3200" dirty="0" smtClean="0"/>
              <a:t>Pastor Chuck Smith </a:t>
            </a:r>
            <a:r>
              <a:rPr lang="en-US" sz="3200" dirty="0"/>
              <a:t>H</a:t>
            </a:r>
            <a:r>
              <a:rPr lang="en-US" sz="3200" dirty="0" smtClean="0"/>
              <a:t>elped </a:t>
            </a:r>
            <a:r>
              <a:rPr lang="en-US" sz="3200" dirty="0" smtClean="0"/>
              <a:t>S</a:t>
            </a:r>
            <a:r>
              <a:rPr lang="en-US" sz="3200" dirty="0" smtClean="0"/>
              <a:t>teer </a:t>
            </a:r>
            <a:r>
              <a:rPr lang="en-US" sz="3200" dirty="0" smtClean="0"/>
              <a:t>A</a:t>
            </a:r>
            <a:r>
              <a:rPr lang="en-US" sz="3200" dirty="0" smtClean="0"/>
              <a:t>wakening</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2133600"/>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3600" dirty="0" smtClean="0"/>
              <a:t>THE CATHOLIC CHARISMATIC MOVEMENT </a:t>
            </a:r>
            <a:br>
              <a:rPr lang="en-US" sz="3600" dirty="0" smtClean="0"/>
            </a:br>
            <a:r>
              <a:rPr lang="en-US" sz="3600" dirty="0" smtClean="0"/>
              <a:t>IN THE ROMAN CATHOLIC CHURCH, </a:t>
            </a:r>
            <a:br>
              <a:rPr lang="en-US" sz="3600" dirty="0" smtClean="0"/>
            </a:br>
            <a:r>
              <a:rPr lang="en-US" sz="3600" dirty="0" smtClean="0"/>
              <a:t>LED BY LAYMEN, BEGAN IN 1967 </a:t>
            </a:r>
            <a:br>
              <a:rPr lang="en-US" sz="3600" dirty="0" smtClean="0"/>
            </a:br>
            <a:endParaRPr lang="en-US" sz="3600" dirty="0"/>
          </a:p>
        </p:txBody>
      </p:sp>
      <p:pic>
        <p:nvPicPr>
          <p:cNvPr id="4" name="Picture 3" descr="CATHOLIC CHARISMATICS IN INDIA.jpg"/>
          <p:cNvPicPr>
            <a:picLocks noChangeAspect="1"/>
          </p:cNvPicPr>
          <p:nvPr/>
        </p:nvPicPr>
        <p:blipFill>
          <a:blip r:embed="rId2" cstate="print"/>
          <a:stretch>
            <a:fillRect/>
          </a:stretch>
        </p:blipFill>
        <p:spPr>
          <a:xfrm>
            <a:off x="1524000" y="2209800"/>
            <a:ext cx="6095999" cy="3447393"/>
          </a:xfrm>
          <a:prstGeom prst="rect">
            <a:avLst/>
          </a:prstGeom>
        </p:spPr>
      </p:pic>
      <p:sp>
        <p:nvSpPr>
          <p:cNvPr id="3" name="TextBox 2"/>
          <p:cNvSpPr txBox="1"/>
          <p:nvPr/>
        </p:nvSpPr>
        <p:spPr>
          <a:xfrm>
            <a:off x="990600" y="5791200"/>
            <a:ext cx="7186583" cy="646331"/>
          </a:xfrm>
          <a:prstGeom prst="rect">
            <a:avLst/>
          </a:prstGeom>
          <a:noFill/>
        </p:spPr>
        <p:txBody>
          <a:bodyPr wrap="none" rtlCol="0">
            <a:spAutoFit/>
          </a:bodyPr>
          <a:lstStyle/>
          <a:p>
            <a:r>
              <a:rPr lang="en-US" sz="3600" b="1" dirty="0">
                <a:solidFill>
                  <a:schemeClr val="bg2">
                    <a:lumMod val="25000"/>
                  </a:schemeClr>
                </a:solidFill>
              </a:rPr>
              <a:t>180,000,000 </a:t>
            </a:r>
            <a:r>
              <a:rPr lang="en-US" sz="3600" b="1" dirty="0" smtClean="0">
                <a:solidFill>
                  <a:schemeClr val="bg2">
                    <a:lumMod val="25000"/>
                  </a:schemeClr>
                </a:solidFill>
              </a:rPr>
              <a:t>In The World Today</a:t>
            </a:r>
            <a:endParaRPr lang="en-US" sz="3600" b="1" dirty="0">
              <a:solidFill>
                <a:schemeClr val="bg2">
                  <a:lumMod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886712"/>
          </a:xfrm>
        </p:spPr>
        <p:txBody>
          <a:bodyPr>
            <a:normAutofit fontScale="90000"/>
          </a:bodyPr>
          <a:lstStyle/>
          <a:p>
            <a:pPr algn="ctr"/>
            <a:r>
              <a:rPr lang="en-US" dirty="0" smtClean="0"/>
              <a:t>REINHARD BONNKE</a:t>
            </a:r>
            <a:br>
              <a:rPr lang="en-US" dirty="0" smtClean="0"/>
            </a:br>
            <a:r>
              <a:rPr lang="en-US" dirty="0" smtClean="0"/>
              <a:t>GERMAN PENTECOSTAL EVANGELIST</a:t>
            </a:r>
            <a:endParaRPr lang="en-US" dirty="0"/>
          </a:p>
        </p:txBody>
      </p:sp>
      <p:pic>
        <p:nvPicPr>
          <p:cNvPr id="44034" name="Picture 2" descr="https://encrypted-tbn3.gstatic.com/images?q=tbn:ANd9GcS_TRDZWr89WcTHEKQQXYeYHuJj-_jDDHnh615OP_A9JXiMKsEdZR2P5i6G"/>
          <p:cNvPicPr>
            <a:picLocks noChangeAspect="1" noChangeArrowheads="1"/>
          </p:cNvPicPr>
          <p:nvPr/>
        </p:nvPicPr>
        <p:blipFill rotWithShape="1">
          <a:blip r:embed="rId2" cstate="print"/>
          <a:srcRect l="1486" t="4034" r="2145" b="2769"/>
          <a:stretch/>
        </p:blipFill>
        <p:spPr bwMode="auto">
          <a:xfrm>
            <a:off x="876300" y="2946400"/>
            <a:ext cx="7416800" cy="29337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544312"/>
          </a:xfrm>
        </p:spPr>
        <p:txBody>
          <a:bodyPr>
            <a:normAutofit/>
          </a:bodyPr>
          <a:lstStyle/>
          <a:p>
            <a:pPr algn="ctr"/>
            <a:r>
              <a:rPr lang="en-US" sz="6000" dirty="0" smtClean="0"/>
              <a:t>MILLENNIAL CRUSADE  2000</a:t>
            </a:r>
            <a:br>
              <a:rPr lang="en-US" sz="6000" dirty="0" smtClean="0"/>
            </a:br>
            <a:r>
              <a:rPr lang="en-US" dirty="0" smtClean="0"/>
              <a:t/>
            </a:r>
            <a:br>
              <a:rPr lang="en-US" dirty="0" smtClean="0"/>
            </a:br>
            <a:r>
              <a:rPr lang="en-US" dirty="0" smtClean="0"/>
              <a:t>LAGOS, NIGERIA</a:t>
            </a:r>
            <a:br>
              <a:rPr lang="en-US" dirty="0" smtClean="0"/>
            </a:br>
            <a:r>
              <a:rPr lang="en-US" dirty="0" smtClean="0"/>
              <a:t/>
            </a:r>
            <a:br>
              <a:rPr lang="en-US" dirty="0" smtClean="0"/>
            </a:br>
            <a:r>
              <a:rPr lang="en-US" sz="4000" dirty="0" smtClean="0"/>
              <a:t>1,500,000 ATTENDED SERVICE </a:t>
            </a:r>
            <a:br>
              <a:rPr lang="en-US" sz="4000" dirty="0" smtClean="0"/>
            </a:br>
            <a:r>
              <a:rPr lang="en-US" sz="4000" dirty="0" smtClean="0"/>
              <a:t>1,093, 000 CONVERTED IN ONE SERVICE</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3200400"/>
          </a:xfrm>
        </p:spPr>
        <p:txBody>
          <a:bodyPr>
            <a:normAutofit/>
          </a:bodyPr>
          <a:lstStyle/>
          <a:p>
            <a:pPr algn="ctr"/>
            <a:r>
              <a:rPr lang="en-US" dirty="0" smtClean="0"/>
              <a:t>WHY AMERICA NEEDS AN AWAKENING NOW</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a:xfrm>
            <a:off x="457200" y="2209800"/>
            <a:ext cx="8229600" cy="4114800"/>
          </a:xfrm>
        </p:spPr>
        <p:txBody>
          <a:bodyPr>
            <a:normAutofit/>
          </a:bodyPr>
          <a:lstStyle/>
          <a:p>
            <a:r>
              <a:rPr lang="en-US" sz="3200" dirty="0" smtClean="0"/>
              <a:t>National Sins</a:t>
            </a:r>
          </a:p>
          <a:p>
            <a:r>
              <a:rPr lang="en-US" sz="3200" dirty="0" smtClean="0"/>
              <a:t>Loss Of Faith </a:t>
            </a:r>
          </a:p>
          <a:p>
            <a:r>
              <a:rPr lang="en-US" sz="3200" dirty="0" smtClean="0"/>
              <a:t>Declining Church  Attendance</a:t>
            </a:r>
          </a:p>
          <a:p>
            <a:r>
              <a:rPr lang="en-US" sz="3200" dirty="0" smtClean="0"/>
              <a:t>Less Bible Reading</a:t>
            </a:r>
          </a:p>
          <a:p>
            <a:r>
              <a:rPr lang="en-US" sz="3200" dirty="0" smtClean="0"/>
              <a:t>Sermon Series That Do Not Confront Sin</a:t>
            </a:r>
          </a:p>
          <a:p>
            <a:r>
              <a:rPr lang="en-US" sz="3200" dirty="0" smtClean="0"/>
              <a:t>Rise Of Other Religions  (Islam)</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II Chronicles 7:14</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If </a:t>
            </a:r>
            <a:r>
              <a:rPr lang="en-US" sz="5400" dirty="0" smtClean="0"/>
              <a:t>my people </a:t>
            </a:r>
            <a:r>
              <a:rPr lang="en-US" sz="4000" dirty="0" smtClean="0"/>
              <a:t>who are called by My name will humble themselves, and pray and seek my face, and turn from their wicked ways, then I will hear from heaven, and will forgive their sin and heal their </a:t>
            </a:r>
            <a:r>
              <a:rPr lang="en-US" sz="4000" dirty="0" smtClean="0"/>
              <a:t>land.</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FIRST GREAT AWAKENING</a:t>
            </a:r>
            <a:endParaRPr lang="en-US" dirty="0"/>
          </a:p>
        </p:txBody>
      </p:sp>
      <p:sp>
        <p:nvSpPr>
          <p:cNvPr id="3" name="Content Placeholder 2"/>
          <p:cNvSpPr>
            <a:spLocks noGrp="1"/>
          </p:cNvSpPr>
          <p:nvPr>
            <p:ph idx="1"/>
          </p:nvPr>
        </p:nvSpPr>
        <p:spPr>
          <a:xfrm>
            <a:off x="533400" y="1905000"/>
            <a:ext cx="8229600" cy="4267200"/>
          </a:xfrm>
        </p:spPr>
        <p:txBody>
          <a:bodyPr>
            <a:normAutofit fontScale="92500" lnSpcReduction="10000"/>
          </a:bodyPr>
          <a:lstStyle/>
          <a:p>
            <a:pPr marL="0" indent="0" algn="ctr">
              <a:buNone/>
            </a:pPr>
            <a:endParaRPr lang="en-US" sz="4800" b="1" dirty="0" smtClean="0"/>
          </a:p>
          <a:p>
            <a:pPr algn="ctr"/>
            <a:r>
              <a:rPr lang="en-US" sz="4800" b="1" dirty="0" smtClean="0"/>
              <a:t>1740-1765</a:t>
            </a:r>
          </a:p>
          <a:p>
            <a:pPr algn="ctr"/>
            <a:endParaRPr lang="en-US" sz="4800" b="1" dirty="0" smtClean="0"/>
          </a:p>
          <a:p>
            <a:pPr algn="ctr"/>
            <a:r>
              <a:rPr lang="en-US" sz="4800" b="1" dirty="0" smtClean="0"/>
              <a:t> NORTHAMPTON CHURCH</a:t>
            </a:r>
          </a:p>
          <a:p>
            <a:pPr algn="ctr"/>
            <a:endParaRPr lang="en-US" sz="3600" b="1" dirty="0" smtClean="0"/>
          </a:p>
          <a:p>
            <a:pPr algn="ctr"/>
            <a:r>
              <a:rPr lang="en-US" sz="4800" b="1" dirty="0" smtClean="0"/>
              <a:t> NEW ENGLAND</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11150"/>
            <a:ext cx="7772400" cy="679450"/>
          </a:xfrm>
          <a:noFill/>
          <a:ln/>
        </p:spPr>
        <p:txBody>
          <a:bodyPr>
            <a:noAutofit/>
          </a:bodyPr>
          <a:lstStyle/>
          <a:p>
            <a:pPr algn="ctr"/>
            <a:r>
              <a:rPr lang="en-US" sz="5400" b="1" dirty="0"/>
              <a:t>Jonathan Edwards</a:t>
            </a:r>
            <a:r>
              <a:rPr lang="en-US" sz="4400" b="1" dirty="0"/>
              <a:t> </a:t>
            </a:r>
            <a:r>
              <a:rPr lang="en-US" sz="4400" dirty="0"/>
              <a:t>(1703-58)</a:t>
            </a:r>
          </a:p>
        </p:txBody>
      </p:sp>
      <p:sp>
        <p:nvSpPr>
          <p:cNvPr id="21507" name="Rectangle 3"/>
          <p:cNvSpPr>
            <a:spLocks noGrp="1" noChangeArrowheads="1"/>
          </p:cNvSpPr>
          <p:nvPr>
            <p:ph idx="1"/>
          </p:nvPr>
        </p:nvSpPr>
        <p:spPr>
          <a:xfrm>
            <a:off x="3268663" y="1190625"/>
            <a:ext cx="5646737" cy="5667375"/>
          </a:xfrm>
          <a:noFill/>
          <a:ln/>
        </p:spPr>
        <p:txBody>
          <a:bodyPr>
            <a:normAutofit/>
          </a:bodyPr>
          <a:lstStyle/>
          <a:p>
            <a:pPr algn="ctr">
              <a:buFont typeface="Monotype Sorts" pitchFamily="2" charset="2"/>
              <a:buNone/>
            </a:pPr>
            <a:r>
              <a:rPr lang="en-US" dirty="0"/>
              <a:t>	</a:t>
            </a:r>
            <a:r>
              <a:rPr lang="en-US" sz="3600" dirty="0"/>
              <a:t>This nearly expression-less portrait of Jonathan Edwards fails to suggest his passion for God </a:t>
            </a:r>
            <a:endParaRPr lang="en-US" sz="3600" dirty="0" smtClean="0"/>
          </a:p>
          <a:p>
            <a:pPr algn="ctr">
              <a:buFont typeface="Monotype Sorts" pitchFamily="2" charset="2"/>
              <a:buNone/>
            </a:pPr>
            <a:r>
              <a:rPr lang="en-US" sz="3600" dirty="0" smtClean="0"/>
              <a:t>and </a:t>
            </a:r>
            <a:r>
              <a:rPr lang="en-US" sz="3600" dirty="0"/>
              <a:t>only hints at the surpassing range </a:t>
            </a:r>
            <a:endParaRPr lang="en-US" sz="3600" dirty="0" smtClean="0"/>
          </a:p>
          <a:p>
            <a:pPr algn="ctr">
              <a:buFont typeface="Monotype Sorts" pitchFamily="2" charset="2"/>
              <a:buNone/>
            </a:pPr>
            <a:r>
              <a:rPr lang="en-US" sz="3600" dirty="0" smtClean="0"/>
              <a:t>of </a:t>
            </a:r>
            <a:r>
              <a:rPr lang="en-US" sz="3600" dirty="0"/>
              <a:t>his intellect.</a:t>
            </a:r>
            <a:endParaRPr lang="en-US" dirty="0"/>
          </a:p>
          <a:p>
            <a:pPr algn="ctr">
              <a:buFont typeface="Monotype Sorts" pitchFamily="2" charset="2"/>
              <a:buNone/>
            </a:pPr>
            <a:r>
              <a:rPr lang="en-US" i="1" dirty="0">
                <a:solidFill>
                  <a:schemeClr val="tx2"/>
                </a:solidFill>
              </a:rPr>
              <a:t> </a:t>
            </a:r>
            <a:r>
              <a:rPr lang="en-US" i="1" dirty="0" smtClean="0">
                <a:solidFill>
                  <a:schemeClr val="tx2"/>
                </a:solidFill>
              </a:rPr>
              <a:t>    (Portrait </a:t>
            </a:r>
            <a:r>
              <a:rPr lang="en-US" i="1" dirty="0">
                <a:solidFill>
                  <a:schemeClr val="tx2"/>
                </a:solidFill>
              </a:rPr>
              <a:t>at </a:t>
            </a:r>
            <a:r>
              <a:rPr lang="en-US" i="1" dirty="0" smtClean="0">
                <a:solidFill>
                  <a:schemeClr val="tx2"/>
                </a:solidFill>
              </a:rPr>
              <a:t>the </a:t>
            </a:r>
            <a:r>
              <a:rPr lang="en-US" i="1" dirty="0">
                <a:solidFill>
                  <a:schemeClr val="tx2"/>
                </a:solidFill>
              </a:rPr>
              <a:t>Library of Congress</a:t>
            </a:r>
            <a:r>
              <a:rPr lang="en-US" i="1" dirty="0" smtClean="0">
                <a:solidFill>
                  <a:schemeClr val="tx2"/>
                </a:solidFill>
              </a:rPr>
              <a:t>)</a:t>
            </a:r>
          </a:p>
          <a:p>
            <a:pPr algn="ctr">
              <a:buFont typeface="Monotype Sorts" pitchFamily="2" charset="2"/>
              <a:buNone/>
            </a:pPr>
            <a:r>
              <a:rPr lang="en-US" sz="3200" i="1" dirty="0" smtClean="0">
                <a:solidFill>
                  <a:schemeClr val="tx2"/>
                </a:solidFill>
              </a:rPr>
              <a:t>A PASTOR</a:t>
            </a:r>
            <a:endParaRPr lang="en-US" sz="3200" i="1" dirty="0">
              <a:solidFill>
                <a:schemeClr val="tx2"/>
              </a:solidFill>
            </a:endParaRPr>
          </a:p>
        </p:txBody>
      </p:sp>
      <p:pic>
        <p:nvPicPr>
          <p:cNvPr id="21508" name="Picture 4"/>
          <p:cNvPicPr>
            <a:picLocks noChangeArrowheads="1"/>
          </p:cNvPicPr>
          <p:nvPr/>
        </p:nvPicPr>
        <p:blipFill>
          <a:blip r:embed="rId3" cstate="print"/>
          <a:srcRect/>
          <a:stretch>
            <a:fillRect/>
          </a:stretch>
        </p:blipFill>
        <p:spPr bwMode="auto">
          <a:xfrm>
            <a:off x="0" y="1676400"/>
            <a:ext cx="3694112" cy="4419600"/>
          </a:xfrm>
          <a:prstGeom prst="rect">
            <a:avLst/>
          </a:prstGeom>
          <a:noFill/>
          <a:ln w="12700">
            <a:noFill/>
            <a:miter lim="800000"/>
            <a:headEnd/>
            <a:tailEnd/>
          </a:ln>
          <a:effectLst/>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81000"/>
            <a:ext cx="9144000" cy="1600200"/>
          </a:xfrm>
          <a:noFill/>
          <a:ln/>
        </p:spPr>
        <p:txBody>
          <a:bodyPr>
            <a:noAutofit/>
          </a:bodyPr>
          <a:lstStyle/>
          <a:p>
            <a:pPr algn="ctr"/>
            <a:r>
              <a:rPr lang="en-US" sz="6000" b="1" dirty="0" smtClean="0"/>
              <a:t/>
            </a:r>
            <a:br>
              <a:rPr lang="en-US" sz="6000" b="1" dirty="0" smtClean="0"/>
            </a:br>
            <a:r>
              <a:rPr lang="en-US" sz="6000" b="1" dirty="0" smtClean="0"/>
              <a:t>George </a:t>
            </a:r>
            <a:r>
              <a:rPr lang="en-US" sz="6000" b="1" dirty="0"/>
              <a:t>Whitefield </a:t>
            </a:r>
            <a:r>
              <a:rPr lang="en-US" sz="6000" dirty="0"/>
              <a:t>(</a:t>
            </a:r>
            <a:r>
              <a:rPr lang="en-US" sz="4400" dirty="0"/>
              <a:t>1714-70</a:t>
            </a:r>
            <a:r>
              <a:rPr lang="en-US" sz="4400" dirty="0" smtClean="0"/>
              <a:t>)</a:t>
            </a:r>
            <a:br>
              <a:rPr lang="en-US" sz="4400" dirty="0" smtClean="0"/>
            </a:br>
            <a:endParaRPr lang="en-US" sz="4400" dirty="0"/>
          </a:p>
        </p:txBody>
      </p:sp>
      <p:pic>
        <p:nvPicPr>
          <p:cNvPr id="11267" name="Picture 3"/>
          <p:cNvPicPr>
            <a:picLocks noChangeArrowheads="1"/>
          </p:cNvPicPr>
          <p:nvPr/>
        </p:nvPicPr>
        <p:blipFill>
          <a:blip r:embed="rId3" cstate="print"/>
          <a:srcRect/>
          <a:stretch>
            <a:fillRect/>
          </a:stretch>
        </p:blipFill>
        <p:spPr bwMode="auto">
          <a:xfrm>
            <a:off x="685800" y="1905000"/>
            <a:ext cx="3810000" cy="4419600"/>
          </a:xfrm>
          <a:prstGeom prst="rect">
            <a:avLst/>
          </a:prstGeom>
          <a:noFill/>
          <a:ln w="12700">
            <a:noFill/>
            <a:miter lim="800000"/>
            <a:headEnd/>
            <a:tailEnd/>
          </a:ln>
          <a:effectLst/>
        </p:spPr>
      </p:pic>
      <p:sp>
        <p:nvSpPr>
          <p:cNvPr id="4" name="Rectangle 2"/>
          <p:cNvSpPr txBox="1">
            <a:spLocks noChangeArrowheads="1"/>
          </p:cNvSpPr>
          <p:nvPr/>
        </p:nvSpPr>
        <p:spPr>
          <a:xfrm>
            <a:off x="4267200" y="2362200"/>
            <a:ext cx="4902200" cy="2209800"/>
          </a:xfrm>
          <a:prstGeom prst="rect">
            <a:avLst/>
          </a:prstGeom>
          <a:no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smtClean="0"/>
              <a:t>GREATEST EVANGELIST </a:t>
            </a:r>
          </a:p>
          <a:p>
            <a:pPr algn="ctr"/>
            <a:r>
              <a:rPr lang="en-US" sz="4400" dirty="0" smtClean="0"/>
              <a:t>OF HIS DAY</a:t>
            </a:r>
            <a:endParaRPr lang="en-US" sz="4400" dirty="0"/>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914400" y="381000"/>
            <a:ext cx="7772400" cy="460375"/>
          </a:xfrm>
          <a:noFill/>
          <a:ln/>
        </p:spPr>
        <p:txBody>
          <a:bodyPr>
            <a:noAutofit/>
          </a:bodyPr>
          <a:lstStyle/>
          <a:p>
            <a:pPr algn="ctr"/>
            <a:r>
              <a:rPr lang="en-US" sz="4400" dirty="0"/>
              <a:t>Charles Chauncy (1705-1787)</a:t>
            </a:r>
          </a:p>
        </p:txBody>
      </p:sp>
      <p:sp>
        <p:nvSpPr>
          <p:cNvPr id="27652" name="Rectangle 4"/>
          <p:cNvSpPr>
            <a:spLocks noGrp="1" noChangeArrowheads="1"/>
          </p:cNvSpPr>
          <p:nvPr>
            <p:ph idx="1"/>
          </p:nvPr>
        </p:nvSpPr>
        <p:spPr>
          <a:xfrm>
            <a:off x="3019425" y="1143000"/>
            <a:ext cx="5972175" cy="4946650"/>
          </a:xfrm>
          <a:noFill/>
          <a:ln/>
        </p:spPr>
        <p:txBody>
          <a:bodyPr/>
          <a:lstStyle/>
          <a:p>
            <a:pPr>
              <a:lnSpc>
                <a:spcPct val="80000"/>
              </a:lnSpc>
              <a:buFont typeface="Monotype Sorts" pitchFamily="2" charset="2"/>
              <a:buNone/>
            </a:pPr>
            <a:r>
              <a:rPr lang="en-US" dirty="0"/>
              <a:t>	</a:t>
            </a:r>
            <a:r>
              <a:rPr lang="en-US" sz="2700" dirty="0" err="1" smtClean="0"/>
              <a:t>Chauncy</a:t>
            </a:r>
            <a:r>
              <a:rPr lang="en-US" sz="2700" dirty="0" smtClean="0"/>
              <a:t> </a:t>
            </a:r>
            <a:r>
              <a:rPr lang="en-US" sz="2700" dirty="0"/>
              <a:t>was known as “Old Brick”, and he strongly opposed the Great Awakening.  He gained the reputation as an erudite but dull preacher of orthodoxy.  However, the Awakening caused him concern about the emotional excesses in some quarters of the revival.  </a:t>
            </a:r>
          </a:p>
        </p:txBody>
      </p:sp>
      <p:pic>
        <p:nvPicPr>
          <p:cNvPr id="27653" name="Picture 5"/>
          <p:cNvPicPr>
            <a:picLocks noChangeArrowheads="1"/>
          </p:cNvPicPr>
          <p:nvPr/>
        </p:nvPicPr>
        <p:blipFill>
          <a:blip r:embed="rId3" cstate="print"/>
          <a:srcRect/>
          <a:stretch>
            <a:fillRect/>
          </a:stretch>
        </p:blipFill>
        <p:spPr bwMode="auto">
          <a:xfrm>
            <a:off x="457200" y="1143000"/>
            <a:ext cx="2705100" cy="2997200"/>
          </a:xfrm>
          <a:prstGeom prst="rect">
            <a:avLst/>
          </a:prstGeom>
          <a:noFill/>
          <a:ln w="12700">
            <a:noFill/>
            <a:miter lim="800000"/>
            <a:headEnd/>
            <a:tailEnd/>
          </a:ln>
          <a:effectLst/>
        </p:spPr>
      </p:pic>
      <p:sp>
        <p:nvSpPr>
          <p:cNvPr id="27654" name="Rectangle 6"/>
          <p:cNvSpPr>
            <a:spLocks noChangeArrowheads="1"/>
          </p:cNvSpPr>
          <p:nvPr/>
        </p:nvSpPr>
        <p:spPr bwMode="auto">
          <a:xfrm>
            <a:off x="304800" y="4267200"/>
            <a:ext cx="8486776" cy="2371419"/>
          </a:xfrm>
          <a:prstGeom prst="rect">
            <a:avLst/>
          </a:prstGeom>
          <a:noFill/>
          <a:ln w="12700">
            <a:noFill/>
            <a:miter lim="800000"/>
            <a:headEnd/>
            <a:tailEnd/>
          </a:ln>
          <a:effectLst/>
        </p:spPr>
        <p:txBody>
          <a:bodyPr lIns="90488" tIns="44450" rIns="90488" bIns="44450">
            <a:spAutoFit/>
          </a:bodyPr>
          <a:lstStyle/>
          <a:p>
            <a:pPr>
              <a:lnSpc>
                <a:spcPct val="80000"/>
              </a:lnSpc>
              <a:spcBef>
                <a:spcPct val="20000"/>
              </a:spcBef>
            </a:pPr>
            <a:r>
              <a:rPr lang="en-US" sz="3200" dirty="0"/>
              <a:t>His work, </a:t>
            </a:r>
            <a:r>
              <a:rPr lang="en-US" sz="3200" i="1" dirty="0"/>
              <a:t>Seasonable Thoughts on the State </a:t>
            </a:r>
            <a:endParaRPr lang="en-US" sz="3200" i="1" dirty="0" smtClean="0"/>
          </a:p>
          <a:p>
            <a:pPr>
              <a:lnSpc>
                <a:spcPct val="80000"/>
              </a:lnSpc>
              <a:spcBef>
                <a:spcPct val="20000"/>
              </a:spcBef>
            </a:pPr>
            <a:r>
              <a:rPr lang="en-US" sz="3200" i="1" dirty="0" smtClean="0"/>
              <a:t>of </a:t>
            </a:r>
            <a:r>
              <a:rPr lang="en-US" sz="3200" i="1" dirty="0"/>
              <a:t>Religion in New-England </a:t>
            </a:r>
            <a:r>
              <a:rPr lang="en-US" sz="3200" dirty="0"/>
              <a:t>(1743) catalogued what he thought were the revival’s </a:t>
            </a:r>
            <a:endParaRPr lang="en-US" sz="3200" dirty="0" smtClean="0"/>
          </a:p>
          <a:p>
            <a:pPr>
              <a:lnSpc>
                <a:spcPct val="80000"/>
              </a:lnSpc>
              <a:spcBef>
                <a:spcPct val="20000"/>
              </a:spcBef>
            </a:pPr>
            <a:r>
              <a:rPr lang="en-US" sz="3200" dirty="0" smtClean="0"/>
              <a:t>worst </a:t>
            </a:r>
            <a:r>
              <a:rPr lang="en-US" sz="3200" dirty="0"/>
              <a:t>manifestations.  He eventually </a:t>
            </a:r>
            <a:endParaRPr lang="en-US" sz="3200" dirty="0" smtClean="0"/>
          </a:p>
          <a:p>
            <a:pPr>
              <a:lnSpc>
                <a:spcPct val="80000"/>
              </a:lnSpc>
              <a:spcBef>
                <a:spcPct val="20000"/>
              </a:spcBef>
            </a:pPr>
            <a:r>
              <a:rPr lang="en-US" sz="3200" dirty="0" smtClean="0"/>
              <a:t>became </a:t>
            </a:r>
            <a:r>
              <a:rPr lang="en-US" sz="3200" dirty="0"/>
              <a:t>a universalist.</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Autofit/>
          </a:bodyPr>
          <a:lstStyle/>
          <a:p>
            <a:r>
              <a:rPr lang="en-US" sz="4800" dirty="0" smtClean="0"/>
              <a:t>THE SECOND GREAT AWAKENING</a:t>
            </a:r>
            <a:endParaRPr lang="en-US" sz="4800" dirty="0"/>
          </a:p>
        </p:txBody>
      </p:sp>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KENTUCKY</a:t>
            </a:r>
          </a:p>
          <a:p>
            <a:pPr marL="0" indent="0" algn="ctr">
              <a:buNone/>
            </a:pPr>
            <a:r>
              <a:rPr lang="en-US" sz="6000" dirty="0" smtClean="0"/>
              <a:t>1800-1830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rrowheads="1"/>
          </p:cNvPicPr>
          <p:nvPr/>
        </p:nvPicPr>
        <p:blipFill>
          <a:blip r:embed="rId3" cstate="print"/>
          <a:srcRect/>
          <a:stretch>
            <a:fillRect/>
          </a:stretch>
        </p:blipFill>
        <p:spPr bwMode="auto">
          <a:xfrm>
            <a:off x="2133600" y="1295400"/>
            <a:ext cx="4903787" cy="3182938"/>
          </a:xfrm>
          <a:prstGeom prst="rect">
            <a:avLst/>
          </a:prstGeom>
          <a:noFill/>
          <a:ln w="12700">
            <a:noFill/>
            <a:miter lim="800000"/>
            <a:headEnd/>
            <a:tailEnd/>
          </a:ln>
          <a:effectLst/>
        </p:spPr>
      </p:pic>
      <p:sp>
        <p:nvSpPr>
          <p:cNvPr id="23554" name="Rectangle 2"/>
          <p:cNvSpPr>
            <a:spLocks noGrp="1" noChangeArrowheads="1"/>
          </p:cNvSpPr>
          <p:nvPr>
            <p:ph type="title"/>
          </p:nvPr>
        </p:nvSpPr>
        <p:spPr>
          <a:xfrm>
            <a:off x="762000" y="228600"/>
            <a:ext cx="7772400" cy="1371600"/>
          </a:xfrm>
          <a:noFill/>
          <a:ln/>
        </p:spPr>
        <p:txBody>
          <a:bodyPr>
            <a:noAutofit/>
          </a:bodyPr>
          <a:lstStyle/>
          <a:p>
            <a:pPr algn="ctr">
              <a:lnSpc>
                <a:spcPct val="80000"/>
              </a:lnSpc>
            </a:pPr>
            <a:r>
              <a:rPr lang="en-US" sz="4800" dirty="0">
                <a:solidFill>
                  <a:schemeClr val="tx1"/>
                </a:solidFill>
              </a:rPr>
              <a:t>Cane Ridge </a:t>
            </a:r>
            <a:r>
              <a:rPr lang="en-US" sz="4800" dirty="0" smtClean="0">
                <a:solidFill>
                  <a:schemeClr val="tx1"/>
                </a:solidFill>
              </a:rPr>
              <a:t>Meeting house</a:t>
            </a:r>
            <a:r>
              <a:rPr lang="en-US" sz="4800" dirty="0">
                <a:solidFill>
                  <a:schemeClr val="tx1"/>
                </a:solidFill>
              </a:rPr>
              <a:t/>
            </a:r>
            <a:br>
              <a:rPr lang="en-US" sz="4800" dirty="0">
                <a:solidFill>
                  <a:schemeClr val="tx1"/>
                </a:solidFill>
              </a:rPr>
            </a:br>
            <a:r>
              <a:rPr lang="en-US" sz="4800" dirty="0">
                <a:solidFill>
                  <a:schemeClr val="tx1"/>
                </a:solidFill>
              </a:rPr>
              <a:t>Bourbon County, Kentucky</a:t>
            </a:r>
          </a:p>
        </p:txBody>
      </p:sp>
      <p:sp>
        <p:nvSpPr>
          <p:cNvPr id="23555" name="Rectangle 3"/>
          <p:cNvSpPr>
            <a:spLocks noGrp="1" noChangeArrowheads="1"/>
          </p:cNvSpPr>
          <p:nvPr>
            <p:ph idx="1"/>
          </p:nvPr>
        </p:nvSpPr>
        <p:spPr>
          <a:xfrm>
            <a:off x="457200" y="4724400"/>
            <a:ext cx="8215312" cy="2484437"/>
          </a:xfrm>
          <a:noFill/>
          <a:ln/>
        </p:spPr>
        <p:txBody>
          <a:bodyPr/>
          <a:lstStyle/>
          <a:p>
            <a:pPr>
              <a:lnSpc>
                <a:spcPct val="80000"/>
              </a:lnSpc>
              <a:buFont typeface="Monotype Sorts" pitchFamily="2" charset="2"/>
              <a:buNone/>
            </a:pPr>
            <a:r>
              <a:rPr lang="en-US" dirty="0"/>
              <a:t>	Largest and most famous camp meeting of the Second Great Awakening.  The revival scene that took place during </a:t>
            </a:r>
            <a:r>
              <a:rPr lang="en-US" dirty="0" smtClean="0"/>
              <a:t>August</a:t>
            </a:r>
            <a:r>
              <a:rPr lang="en-US" dirty="0"/>
              <a:t> </a:t>
            </a:r>
            <a:r>
              <a:rPr lang="en-US" dirty="0" smtClean="0"/>
              <a:t>1801 </a:t>
            </a:r>
            <a:r>
              <a:rPr lang="en-US" dirty="0"/>
              <a:t>defies objective description.  Some have considered it the greatest outpouring of the Holy Spirit since Pentecost.</a:t>
            </a:r>
          </a:p>
        </p:txBody>
      </p:sp>
    </p:spTree>
  </p:cSld>
  <p:clrMapOvr>
    <a:masterClrMapping/>
  </p:clrMapOvr>
  <p:transition xmlns:p14="http://schemas.microsoft.com/office/powerpoint/2010/main">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344</Words>
  <Application>Microsoft Macintosh PowerPoint</Application>
  <PresentationFormat>On-screen Show (4:3)</PresentationFormat>
  <Paragraphs>103</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AWAKENINGS  Vinson Synan January 14, 2016 Founders Inn</vt:lpstr>
      <vt:lpstr>EPHESIANS  5:14</vt:lpstr>
      <vt:lpstr>II Chronicles 7:14</vt:lpstr>
      <vt:lpstr>THE FIRST GREAT AWAKENING</vt:lpstr>
      <vt:lpstr>Jonathan Edwards (1703-58)</vt:lpstr>
      <vt:lpstr> George Whitefield (1714-70) </vt:lpstr>
      <vt:lpstr>Charles Chauncy (1705-1787)</vt:lpstr>
      <vt:lpstr>THE SECOND GREAT AWAKENING</vt:lpstr>
      <vt:lpstr>Cane Ridge Meeting house Bourbon County, Kentucky</vt:lpstr>
      <vt:lpstr>CANE RIDGE MEETING HOUSE</vt:lpstr>
      <vt:lpstr>Barton W. Stone  (1772-1844)</vt:lpstr>
      <vt:lpstr>Alexander Campbell (1788-1866)</vt:lpstr>
      <vt:lpstr>CANE RIDGE CAMP MEETING</vt:lpstr>
      <vt:lpstr>THIRD GREAT AWAKENING</vt:lpstr>
      <vt:lpstr> FOURTH GREAT AWAKENING AZUSA STREET</vt:lpstr>
      <vt:lpstr>AZUSA STREET WILLIAM J. SEYMOUR</vt:lpstr>
      <vt:lpstr>TEACHINGS AT AZUSA STREET (FIVE- FOLD GOSPEL)</vt:lpstr>
      <vt:lpstr>RESULTS OF AZUSA STREET</vt:lpstr>
      <vt:lpstr>FIFTH GREAT AWAKENING</vt:lpstr>
      <vt:lpstr>PowerPoint Presentation</vt:lpstr>
      <vt:lpstr>PowerPoint Presentation</vt:lpstr>
      <vt:lpstr>THE JESUS PEOPLE    1970’S</vt:lpstr>
      <vt:lpstr>       THE CATHOLIC CHARISMATIC MOVEMENT  IN THE ROMAN CATHOLIC CHURCH,  LED BY LAYMEN, BEGAN IN 1967  </vt:lpstr>
      <vt:lpstr>REINHARD BONNKE GERMAN PENTECOSTAL EVANGELIST</vt:lpstr>
      <vt:lpstr>MILLENNIAL CRUSADE  2000  LAGOS, NIGERIA  1,500,000 ATTENDED SERVICE  1,093, 000 CONVERTED IN ONE SERVICE</vt:lpstr>
      <vt:lpstr>WHY AMERICA NEEDS AN AWAKENING NOW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BABYLON IS FALLEN</dc:title>
  <dc:creator>Vinson</dc:creator>
  <cp:lastModifiedBy>Robin Cole</cp:lastModifiedBy>
  <cp:revision>72</cp:revision>
  <dcterms:created xsi:type="dcterms:W3CDTF">2011-07-14T16:11:00Z</dcterms:created>
  <dcterms:modified xsi:type="dcterms:W3CDTF">2016-02-03T11:38:57Z</dcterms:modified>
</cp:coreProperties>
</file>